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62" r:id="rId3"/>
    <p:sldId id="264" r:id="rId4"/>
    <p:sldId id="268" r:id="rId5"/>
    <p:sldId id="274" r:id="rId6"/>
    <p:sldId id="259" r:id="rId7"/>
    <p:sldId id="269" r:id="rId8"/>
    <p:sldId id="270" r:id="rId9"/>
    <p:sldId id="273" r:id="rId10"/>
    <p:sldId id="271" r:id="rId11"/>
    <p:sldId id="272" r:id="rId12"/>
    <p:sldId id="282" r:id="rId13"/>
    <p:sldId id="266" r:id="rId14"/>
    <p:sldId id="258" r:id="rId15"/>
    <p:sldId id="267" r:id="rId16"/>
    <p:sldId id="281" r:id="rId17"/>
    <p:sldId id="275" r:id="rId18"/>
    <p:sldId id="283" r:id="rId19"/>
    <p:sldId id="260" r:id="rId20"/>
    <p:sldId id="263" r:id="rId21"/>
    <p:sldId id="265" r:id="rId22"/>
    <p:sldId id="280" r:id="rId23"/>
    <p:sldId id="285" r:id="rId24"/>
    <p:sldId id="284" r:id="rId25"/>
    <p:sldId id="277" r:id="rId26"/>
    <p:sldId id="278" r:id="rId27"/>
    <p:sldId id="27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69" autoAdjust="0"/>
    <p:restoredTop sz="94660"/>
  </p:normalViewPr>
  <p:slideViewPr>
    <p:cSldViewPr>
      <p:cViewPr varScale="1">
        <p:scale>
          <a:sx n="35" d="100"/>
          <a:sy n="35" d="100"/>
        </p:scale>
        <p:origin x="-8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4419C-F4B6-400A-BB39-E633D6FD64D3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4F072-B08D-4C90-98AE-218AA0F1D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6065AE-A744-4E21-8D6C-665F0151BB01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62AE7E0-B28C-4E42-A062-FE3AC44F023B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latin typeface="Arial" charset="0"/>
              </a:rPr>
              <a:t>In terms of when the evacuees departed; 60% left either before or during the voluntary evacuation time period, while the remaining 40% departed after the mandatory evacuation orders were given.  This is important in that the more spread out the evacuation traffic is on the roadways, any developing congestion may be lessened. 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B7F8DDD-A48A-4864-99A3-F95891A66A47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D6632B-AA18-403B-97A0-961FEF505EA2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istockphoto.com/file_thumbview_approve/5824768/2/istockphoto_5824768-hurricane-evacuation-route-road-sign-isolated.jpg&amp;imgrefurl=http://www.istockphoto.com/file_closeup/object/5824768-hurricane-evacuation-route-road-sign-isolated.php?id=5824768&amp;usg=__EF8bsKL7K1Z1VmZfpoQsowdXvIw=&amp;h=380&amp;w=253&amp;sz=39&amp;hl=en&amp;start=4&amp;um=1&amp;tbnid=ftsNABEbmuj5OM:&amp;tbnh=123&amp;tbnw=82&amp;prev=/images?q=hurricane+evacuation+route+sign&amp;um=1&amp;hl=en&amp;rls=com.microsoft:*:IE-SearchBox&amp;rlz=1I7RNWN_en&amp;sa=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eminc.com/Products_andServices/transportation_evacuation%20modeling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Evacuation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828800"/>
            <a:ext cx="1830387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81000" y="0"/>
            <a:ext cx="87630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800000"/>
                </a:solidFill>
              </a:rPr>
              <a:t>Hurricane Ike Revisited:</a:t>
            </a:r>
          </a:p>
          <a:p>
            <a:pPr algn="ctr"/>
            <a:r>
              <a:rPr lang="en-US" sz="3000" b="1" dirty="0" smtClean="0">
                <a:solidFill>
                  <a:srgbClr val="800000"/>
                </a:solidFill>
              </a:rPr>
              <a:t>What We’ve  Learned – Questions Remaining</a:t>
            </a:r>
            <a:endParaRPr lang="en-US" sz="3000" b="1" dirty="0">
              <a:solidFill>
                <a:srgbClr val="800000"/>
              </a:solidFill>
            </a:endParaRPr>
          </a:p>
        </p:txBody>
      </p:sp>
      <p:pic>
        <p:nvPicPr>
          <p:cNvPr id="2057" name="Picture 9" descr="EvacSign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1828800"/>
            <a:ext cx="1752600" cy="1828800"/>
          </a:xfrm>
          <a:prstGeom prst="rect">
            <a:avLst/>
          </a:prstGeom>
          <a:noFill/>
        </p:spPr>
      </p:pic>
      <p:pic>
        <p:nvPicPr>
          <p:cNvPr id="2058" name="Picture 10" descr="StrategicPLanning_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1752600"/>
            <a:ext cx="1752600" cy="1835150"/>
          </a:xfrm>
          <a:prstGeom prst="rect">
            <a:avLst/>
          </a:prstGeom>
          <a:noFill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1828800"/>
            <a:ext cx="180340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533400" y="4038600"/>
            <a:ext cx="81534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i="1" dirty="0">
                <a:solidFill>
                  <a:srgbClr val="800000"/>
                </a:solidFill>
              </a:rPr>
              <a:t>Carol A. Lewis, Ph.D.</a:t>
            </a:r>
            <a:endParaRPr lang="en-US" sz="2400" b="1" dirty="0">
              <a:solidFill>
                <a:srgbClr val="800000"/>
              </a:solidFill>
            </a:endParaRPr>
          </a:p>
          <a:p>
            <a:pPr algn="ctr"/>
            <a:r>
              <a:rPr lang="en-US" sz="2400" b="1" i="1" dirty="0">
                <a:solidFill>
                  <a:srgbClr val="800000"/>
                </a:solidFill>
              </a:rPr>
              <a:t>Associate Professor and Director</a:t>
            </a:r>
          </a:p>
          <a:p>
            <a:pPr algn="ctr"/>
            <a:r>
              <a:rPr lang="en-US" sz="2400" b="1" i="1" dirty="0" smtClean="0">
                <a:solidFill>
                  <a:srgbClr val="800000"/>
                </a:solidFill>
              </a:rPr>
              <a:t>September 14, 2009</a:t>
            </a:r>
          </a:p>
          <a:p>
            <a:pPr algn="ctr"/>
            <a:endParaRPr lang="en-US" b="1" i="1" dirty="0" smtClean="0">
              <a:solidFill>
                <a:srgbClr val="800000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57200" y="5356225"/>
            <a:ext cx="1022350" cy="1182688"/>
            <a:chOff x="457200" y="5356225"/>
            <a:chExt cx="1022350" cy="1182688"/>
          </a:xfrm>
        </p:grpSpPr>
        <p:pic>
          <p:nvPicPr>
            <p:cNvPr id="2061" name="Picture 13" descr="TSU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57200" y="5356225"/>
              <a:ext cx="990600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62" name="Text Box 14"/>
            <p:cNvSpPr txBox="1">
              <a:spLocks noChangeArrowheads="1"/>
            </p:cNvSpPr>
            <p:nvPr/>
          </p:nvSpPr>
          <p:spPr bwMode="auto">
            <a:xfrm>
              <a:off x="685800" y="6172200"/>
              <a:ext cx="7937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4E0000"/>
                  </a:solidFill>
                </a:rPr>
                <a:t>CTTR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352800" y="5791200"/>
            <a:ext cx="3485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Texas Southern University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>
                <a:solidFill>
                  <a:srgbClr val="920000"/>
                </a:solidFill>
              </a:rPr>
              <a:t>Considerations for Elected Officials During </a:t>
            </a:r>
            <a:br>
              <a:rPr lang="en-US" sz="4000" b="1" dirty="0" smtClean="0">
                <a:solidFill>
                  <a:srgbClr val="920000"/>
                </a:solidFill>
              </a:rPr>
            </a:br>
            <a:r>
              <a:rPr lang="en-US" sz="4000" b="1" dirty="0" smtClean="0">
                <a:solidFill>
                  <a:srgbClr val="920000"/>
                </a:solidFill>
              </a:rPr>
              <a:t>a Hurricane Threat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229600" cy="38401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/>
              <a:t>Command, Control and Communication</a:t>
            </a:r>
          </a:p>
          <a:p>
            <a:pPr eaLnBrk="1" hangingPunct="1">
              <a:defRPr/>
            </a:pPr>
            <a:r>
              <a:rPr lang="en-US" b="1" dirty="0" smtClean="0"/>
              <a:t>Evacuation of People with Special </a:t>
            </a:r>
            <a:r>
              <a:rPr lang="en-US" b="1" dirty="0" err="1" smtClean="0"/>
              <a:t>Needs</a:t>
            </a:r>
            <a:r>
              <a:rPr lang="en-US" b="1" dirty="0" err="1" smtClean="0">
                <a:solidFill>
                  <a:srgbClr val="FFFFFF"/>
                </a:solidFill>
              </a:rPr>
              <a:t>acuation</a:t>
            </a:r>
            <a:r>
              <a:rPr lang="en-US" b="1" dirty="0" smtClean="0">
                <a:solidFill>
                  <a:srgbClr val="FFFFFF"/>
                </a:solidFill>
              </a:rPr>
              <a:t> of People with Special Needs</a:t>
            </a:r>
          </a:p>
          <a:p>
            <a:pPr eaLnBrk="1" hangingPunct="1">
              <a:defRPr/>
            </a:pPr>
            <a:r>
              <a:rPr lang="en-US" b="1" i="1" dirty="0" smtClean="0">
                <a:solidFill>
                  <a:srgbClr val="0070C0"/>
                </a:solidFill>
              </a:rPr>
              <a:t>Fuel Availability</a:t>
            </a:r>
          </a:p>
          <a:p>
            <a:pPr eaLnBrk="1" hangingPunct="1">
              <a:defRPr/>
            </a:pPr>
            <a:r>
              <a:rPr lang="en-US" b="1" dirty="0" smtClean="0"/>
              <a:t>Flow of Traffic</a:t>
            </a:r>
          </a:p>
          <a:p>
            <a:pPr eaLnBrk="1" hangingPunct="1">
              <a:defRPr/>
            </a:pPr>
            <a:r>
              <a:rPr lang="en-US" b="1" dirty="0" smtClean="0"/>
              <a:t>Public Awareness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920000"/>
                </a:solidFill>
              </a:rPr>
              <a:t>Fuel Availability</a:t>
            </a:r>
            <a:r>
              <a:rPr lang="en-US" b="1" i="1" dirty="0" smtClean="0">
                <a:solidFill>
                  <a:srgbClr val="FFFF00"/>
                </a:solidFill>
              </a:rPr>
              <a:t/>
            </a:r>
            <a:br>
              <a:rPr lang="en-US" b="1" i="1" dirty="0" smtClean="0">
                <a:solidFill>
                  <a:srgbClr val="FFFF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Vehicles to refuel stations were standing by as were arrangements to fuel  anyone who ran out of gas in route.</a:t>
            </a:r>
            <a:endParaRPr lang="en-US" b="1" dirty="0"/>
          </a:p>
        </p:txBody>
      </p:sp>
      <p:pic>
        <p:nvPicPr>
          <p:cNvPr id="4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3048000"/>
            <a:ext cx="4081345" cy="300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920000"/>
                </a:solidFill>
              </a:rPr>
              <a:t/>
            </a:r>
            <a:br>
              <a:rPr lang="en-US" sz="4000" b="1" dirty="0" smtClean="0">
                <a:solidFill>
                  <a:srgbClr val="920000"/>
                </a:solidFill>
              </a:rPr>
            </a:br>
            <a:r>
              <a:rPr lang="en-US" sz="4000" b="1" dirty="0" smtClean="0">
                <a:solidFill>
                  <a:srgbClr val="920000"/>
                </a:solidFill>
              </a:rPr>
              <a:t>Considerations for Elected Officials During </a:t>
            </a:r>
            <a:br>
              <a:rPr lang="en-US" sz="4000" b="1" dirty="0" smtClean="0">
                <a:solidFill>
                  <a:srgbClr val="920000"/>
                </a:solidFill>
              </a:rPr>
            </a:br>
            <a:r>
              <a:rPr lang="en-US" sz="4000" b="1" dirty="0" smtClean="0">
                <a:solidFill>
                  <a:srgbClr val="920000"/>
                </a:solidFill>
              </a:rPr>
              <a:t>a Hurricane Threat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229600" cy="38401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/>
              <a:t>Command, Control and Communication</a:t>
            </a:r>
          </a:p>
          <a:p>
            <a:pPr eaLnBrk="1" hangingPunct="1">
              <a:defRPr/>
            </a:pPr>
            <a:r>
              <a:rPr lang="en-US" b="1" dirty="0" smtClean="0"/>
              <a:t>Evacuation of People with Special </a:t>
            </a:r>
            <a:r>
              <a:rPr lang="en-US" b="1" dirty="0" err="1" smtClean="0"/>
              <a:t>Needs</a:t>
            </a:r>
            <a:r>
              <a:rPr lang="en-US" b="1" dirty="0" err="1" smtClean="0">
                <a:solidFill>
                  <a:srgbClr val="FFFFFF"/>
                </a:solidFill>
              </a:rPr>
              <a:t>acuation</a:t>
            </a:r>
            <a:r>
              <a:rPr lang="en-US" b="1" dirty="0" smtClean="0">
                <a:solidFill>
                  <a:srgbClr val="FFFFFF"/>
                </a:solidFill>
              </a:rPr>
              <a:t> of People with Special Needs</a:t>
            </a:r>
          </a:p>
          <a:p>
            <a:pPr eaLnBrk="1" hangingPunct="1">
              <a:defRPr/>
            </a:pPr>
            <a:r>
              <a:rPr lang="en-US" b="1" i="1" dirty="0" smtClean="0"/>
              <a:t>Fuel Availability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70C0"/>
                </a:solidFill>
              </a:rPr>
              <a:t>Flow of Traffic</a:t>
            </a:r>
          </a:p>
          <a:p>
            <a:pPr eaLnBrk="1" hangingPunct="1">
              <a:defRPr/>
            </a:pPr>
            <a:r>
              <a:rPr lang="en-US" b="1" dirty="0" smtClean="0"/>
              <a:t>Public Awareness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endParaRPr lang="en-US" smtClean="0"/>
          </a:p>
          <a:p>
            <a:pPr>
              <a:buFont typeface="Wingdings 2" pitchFamily="18" charset="2"/>
              <a:buNone/>
              <a:defRPr/>
            </a:pPr>
            <a:endParaRPr lang="en-US" smtClean="0"/>
          </a:p>
          <a:p>
            <a:pPr>
              <a:buFont typeface="Wingdings 2" pitchFamily="18" charset="2"/>
              <a:buNone/>
              <a:defRPr/>
            </a:pPr>
            <a:endParaRPr lang="en-US" smtClean="0"/>
          </a:p>
          <a:p>
            <a:pPr>
              <a:buFont typeface="Wingdings 2" pitchFamily="18" charset="2"/>
              <a:buNone/>
              <a:defRPr/>
            </a:pPr>
            <a:endParaRPr lang="en-US" smtClean="0"/>
          </a:p>
          <a:p>
            <a:pPr>
              <a:buFont typeface="Wingdings 2" pitchFamily="18" charset="2"/>
              <a:buNone/>
              <a:defRPr/>
            </a:pPr>
            <a:r>
              <a:rPr lang="en-US" smtClean="0"/>
              <a:t>Evacuation Plan </a:t>
            </a:r>
          </a:p>
        </p:txBody>
      </p:sp>
      <p:pic>
        <p:nvPicPr>
          <p:cNvPr id="12292" name="Picture 3" descr="hurricane-bann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 descr="02313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20574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b="1" dirty="0" smtClean="0">
                <a:solidFill>
                  <a:srgbClr val="800000"/>
                </a:solidFill>
              </a:rPr>
              <a:t>From </a:t>
            </a:r>
            <a:r>
              <a:rPr lang="en-US" sz="3800" b="1" dirty="0">
                <a:solidFill>
                  <a:srgbClr val="800000"/>
                </a:solidFill>
              </a:rPr>
              <a:t>Literature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Traveler behavior difficult to predict (Peacock et. al.,2007; Murray-</a:t>
            </a:r>
            <a:r>
              <a:rPr lang="en-US" b="1" dirty="0" err="1"/>
              <a:t>Tuite</a:t>
            </a:r>
            <a:r>
              <a:rPr lang="en-US" b="1" dirty="0"/>
              <a:t> and </a:t>
            </a:r>
            <a:r>
              <a:rPr lang="en-US" b="1" dirty="0" err="1"/>
              <a:t>Mahmassani</a:t>
            </a:r>
            <a:r>
              <a:rPr lang="en-US" b="1" dirty="0"/>
              <a:t>, January 2005)</a:t>
            </a:r>
          </a:p>
        </p:txBody>
      </p:sp>
      <p:pic>
        <p:nvPicPr>
          <p:cNvPr id="4" name="Picture 6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2895600"/>
            <a:ext cx="267331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229600" cy="990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800" b="1" dirty="0" smtClean="0">
                <a:solidFill>
                  <a:srgbClr val="920000"/>
                </a:solidFill>
              </a:rPr>
              <a:t>If you evacuated, when did you leave?</a:t>
            </a:r>
            <a:br>
              <a:rPr lang="en-US" sz="3800" b="1" dirty="0" smtClean="0">
                <a:solidFill>
                  <a:srgbClr val="920000"/>
                </a:solidFill>
              </a:rPr>
            </a:br>
            <a:r>
              <a:rPr lang="en-US" sz="3800" b="1" dirty="0" smtClean="0">
                <a:solidFill>
                  <a:srgbClr val="920000"/>
                </a:solidFill>
              </a:rPr>
              <a:t>(422 responses)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idx="1"/>
          </p:nvPr>
        </p:nvGraphicFramePr>
        <p:xfrm>
          <a:off x="685800" y="1524000"/>
          <a:ext cx="7850188" cy="4800600"/>
        </p:xfrm>
        <a:graphic>
          <a:graphicData uri="http://schemas.openxmlformats.org/presentationml/2006/ole">
            <p:oleObj spid="_x0000_s1026" name="Chart" r:id="rId4" imgW="5495850" imgH="344814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0000"/>
                </a:solidFill>
              </a:rPr>
              <a:t>Traffic Volumes Rita and Ike</a:t>
            </a:r>
            <a:endParaRPr lang="en-US" dirty="0">
              <a:solidFill>
                <a:srgbClr val="92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33400" y="2362200"/>
          <a:ext cx="8229600" cy="394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61160"/>
                <a:gridCol w="1630680"/>
                <a:gridCol w="1645920"/>
              </a:tblGrid>
              <a:tr h="18288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Hours into Evacuation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Rita Average Weekday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Rita  %</a:t>
                      </a:r>
                      <a:r>
                        <a:rPr lang="en-US" b="1" baseline="0" dirty="0" smtClean="0"/>
                        <a:t> of  Average Weekday </a:t>
                      </a:r>
                    </a:p>
                    <a:p>
                      <a:r>
                        <a:rPr lang="en-US" b="1" baseline="0" dirty="0" smtClean="0"/>
                        <a:t>(9/21 and 9/22)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Ike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1" dirty="0" smtClean="0"/>
                        <a:t>Average Weekday</a:t>
                      </a:r>
                      <a:r>
                        <a:rPr lang="en-US" b="1" baseline="0" dirty="0" smtClean="0"/>
                        <a:t>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Ike % of Average Weekday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(9/11 and 9/12)</a:t>
                      </a:r>
                    </a:p>
                    <a:p>
                      <a:endParaRPr lang="en-US" b="1" dirty="0"/>
                    </a:p>
                  </a:txBody>
                  <a:tcPr/>
                </a:tc>
              </a:tr>
              <a:tr h="243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           1667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  .76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/>
                        <a:t>                  2963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rgbClr val="920000"/>
                          </a:solidFill>
                        </a:rPr>
                        <a:t>                     .84</a:t>
                      </a:r>
                      <a:endParaRPr lang="en-US" b="1" dirty="0">
                        <a:solidFill>
                          <a:srgbClr val="92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           4613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  .60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5314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rgbClr val="920000"/>
                          </a:solidFill>
                        </a:rPr>
                        <a:t>                     .96</a:t>
                      </a:r>
                      <a:endParaRPr lang="en-US" b="1" dirty="0">
                        <a:solidFill>
                          <a:srgbClr val="92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           5403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920000"/>
                          </a:solidFill>
                        </a:rPr>
                        <a:t>                    .81</a:t>
                      </a:r>
                      <a:endParaRPr lang="en-US" b="1" dirty="0">
                        <a:solidFill>
                          <a:srgbClr val="92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6097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   .65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           3445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 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.77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4428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   .56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Total (All Hours)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           87,995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 . 73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102,740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                  .72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33600" y="1752600"/>
            <a:ext cx="2487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I-45 (NB) and Beltway 8 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1752600"/>
            <a:ext cx="2487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I-45 (NB) and Airline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800" b="1" dirty="0" smtClean="0">
                <a:solidFill>
                  <a:srgbClr val="920000"/>
                </a:solidFill>
              </a:rPr>
              <a:t>Contra-Flow Plan</a:t>
            </a:r>
            <a:endParaRPr lang="en-US" sz="3800" b="1" dirty="0">
              <a:solidFill>
                <a:srgbClr val="920000"/>
              </a:solidFill>
            </a:endParaRPr>
          </a:p>
        </p:txBody>
      </p:sp>
      <p:pic>
        <p:nvPicPr>
          <p:cNvPr id="27651" name="Picture 8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600200"/>
            <a:ext cx="68580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 rot="3900000">
            <a:off x="2602706" y="4013995"/>
            <a:ext cx="295275" cy="1420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Down Arrow 14"/>
          <p:cNvSpPr/>
          <p:nvPr/>
        </p:nvSpPr>
        <p:spPr>
          <a:xfrm rot="1140000">
            <a:off x="2482850" y="4851400"/>
            <a:ext cx="533400" cy="1295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>
                <a:solidFill>
                  <a:srgbClr val="920000"/>
                </a:solidFill>
              </a:rPr>
              <a:t>Considerations for Elected Officials During </a:t>
            </a:r>
            <a:br>
              <a:rPr lang="en-US" sz="4000" b="1" dirty="0" smtClean="0">
                <a:solidFill>
                  <a:srgbClr val="920000"/>
                </a:solidFill>
              </a:rPr>
            </a:br>
            <a:r>
              <a:rPr lang="en-US" sz="4000" b="1" dirty="0" smtClean="0">
                <a:solidFill>
                  <a:srgbClr val="920000"/>
                </a:solidFill>
              </a:rPr>
              <a:t>a Hurricane Threat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229600" cy="38401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/>
              <a:t>Command, Control and Communication</a:t>
            </a:r>
          </a:p>
          <a:p>
            <a:pPr eaLnBrk="1" hangingPunct="1">
              <a:defRPr/>
            </a:pPr>
            <a:r>
              <a:rPr lang="en-US" b="1" dirty="0" smtClean="0"/>
              <a:t>Evacuation of People with Special </a:t>
            </a:r>
            <a:r>
              <a:rPr lang="en-US" b="1" dirty="0" err="1" smtClean="0"/>
              <a:t>Needs</a:t>
            </a:r>
            <a:r>
              <a:rPr lang="en-US" b="1" dirty="0" err="1" smtClean="0">
                <a:solidFill>
                  <a:srgbClr val="FFFFFF"/>
                </a:solidFill>
              </a:rPr>
              <a:t>acuation</a:t>
            </a:r>
            <a:r>
              <a:rPr lang="en-US" b="1" dirty="0" smtClean="0">
                <a:solidFill>
                  <a:srgbClr val="FFFFFF"/>
                </a:solidFill>
              </a:rPr>
              <a:t> of People with Special Needs</a:t>
            </a:r>
          </a:p>
          <a:p>
            <a:pPr eaLnBrk="1" hangingPunct="1">
              <a:defRPr/>
            </a:pPr>
            <a:r>
              <a:rPr lang="en-US" b="1" i="1" dirty="0" smtClean="0"/>
              <a:t>Fuel Availability</a:t>
            </a:r>
          </a:p>
          <a:p>
            <a:pPr eaLnBrk="1" hangingPunct="1">
              <a:defRPr/>
            </a:pPr>
            <a:r>
              <a:rPr lang="en-US" b="1" dirty="0" smtClean="0"/>
              <a:t>Flow of Traffic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70C0"/>
                </a:solidFill>
              </a:rPr>
              <a:t>Public Awareness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             Public Awareness</a:t>
            </a:r>
            <a:br>
              <a:rPr lang="en-US" b="1" dirty="0" smtClean="0">
                <a:solidFill>
                  <a:srgbClr val="C00000"/>
                </a:solidFill>
              </a:rPr>
            </a:br>
            <a:endParaRPr lang="en-US" dirty="0"/>
          </a:p>
        </p:txBody>
      </p:sp>
      <p:pic>
        <p:nvPicPr>
          <p:cNvPr id="4" name="Picture 5" descr="Transport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242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24200" y="1348800"/>
            <a:ext cx="5649239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smtClean="0"/>
              <a:t> During Hurricane Rita, most </a:t>
            </a:r>
          </a:p>
          <a:p>
            <a:r>
              <a:rPr lang="en-US" sz="2800" b="1" dirty="0" smtClean="0"/>
              <a:t>   residents made decisions:</a:t>
            </a:r>
          </a:p>
          <a:p>
            <a:r>
              <a:rPr lang="en-US" sz="2800" b="1" dirty="0" smtClean="0"/>
              <a:t>   </a:t>
            </a:r>
            <a:r>
              <a:rPr lang="en-US" sz="2800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sz="2800" b="1" dirty="0" smtClean="0"/>
              <a:t>Friends and relatives (Peacock</a:t>
            </a:r>
          </a:p>
          <a:p>
            <a:r>
              <a:rPr lang="en-US" sz="2800" b="1" dirty="0" smtClean="0"/>
              <a:t>      et. al, 2007). </a:t>
            </a:r>
          </a:p>
          <a:p>
            <a:r>
              <a:rPr lang="en-US" sz="2800" b="1" dirty="0" smtClean="0"/>
              <a:t>   </a:t>
            </a:r>
            <a:r>
              <a:rPr lang="en-US" sz="2800" b="1" dirty="0" smtClean="0">
                <a:solidFill>
                  <a:srgbClr val="FF0000"/>
                </a:solidFill>
                <a:latin typeface="Franklin Gothic Book"/>
              </a:rPr>
              <a:t>▫</a:t>
            </a:r>
            <a:r>
              <a:rPr lang="en-US" sz="2800" b="1" dirty="0" smtClean="0"/>
              <a:t>  20% friends and relatives per </a:t>
            </a:r>
          </a:p>
          <a:p>
            <a:r>
              <a:rPr lang="en-US" sz="2800" b="1" dirty="0" smtClean="0"/>
              <a:t>      </a:t>
            </a:r>
            <a:r>
              <a:rPr lang="en-US" sz="2800" b="1" dirty="0" err="1" smtClean="0"/>
              <a:t>TranStar</a:t>
            </a:r>
            <a:endParaRPr lang="en-US" sz="2800" b="1" dirty="0" smtClean="0"/>
          </a:p>
          <a:p>
            <a:endParaRPr lang="en-US" sz="2800" b="1" dirty="0" smtClean="0"/>
          </a:p>
          <a:p>
            <a:pPr>
              <a:buFont typeface="Arial" pitchFamily="34" charset="0"/>
              <a:buChar char="•"/>
            </a:pPr>
            <a:r>
              <a:rPr lang="en-US" sz="2800" b="1" dirty="0" smtClean="0"/>
              <a:t>  During  Hurricane Ike, respondents</a:t>
            </a:r>
          </a:p>
          <a:p>
            <a:r>
              <a:rPr lang="en-US" sz="2800" b="1" dirty="0" smtClean="0"/>
              <a:t>    to </a:t>
            </a:r>
            <a:r>
              <a:rPr lang="en-US" sz="2800" b="1" dirty="0" err="1" smtClean="0"/>
              <a:t>TranStar</a:t>
            </a:r>
            <a:r>
              <a:rPr lang="en-US" sz="2800" b="1" dirty="0" smtClean="0"/>
              <a:t> survey indicated 17% </a:t>
            </a:r>
          </a:p>
          <a:p>
            <a:r>
              <a:rPr lang="en-US" sz="2800" b="1" dirty="0" smtClean="0"/>
              <a:t>    consulted friends and relatives; </a:t>
            </a:r>
          </a:p>
          <a:p>
            <a:r>
              <a:rPr lang="en-US" sz="2800" b="1" dirty="0" smtClean="0"/>
              <a:t>    most relied on the news and </a:t>
            </a:r>
          </a:p>
          <a:p>
            <a:r>
              <a:rPr lang="en-US" sz="2800" b="1" dirty="0" smtClean="0"/>
              <a:t>    internet 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447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920000"/>
                </a:solidFill>
              </a:rPr>
              <a:t>Planning for Hurricane Events in Southeast Texas</a:t>
            </a:r>
            <a:endParaRPr lang="en-US" sz="3600" dirty="0" smtClean="0">
              <a:solidFill>
                <a:srgbClr val="920000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534400" cy="38862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2600" b="1" dirty="0" smtClean="0"/>
              <a:t>Pre-Rita</a:t>
            </a:r>
          </a:p>
          <a:p>
            <a:pPr lvl="1">
              <a:buNone/>
              <a:defRPr/>
            </a:pPr>
            <a:r>
              <a:rPr lang="en-US" sz="2600" b="1" dirty="0" smtClean="0">
                <a:solidFill>
                  <a:srgbClr val="C00000"/>
                </a:solidFill>
                <a:latin typeface="Franklin Gothic Book"/>
              </a:rPr>
              <a:t>▫</a:t>
            </a:r>
            <a:r>
              <a:rPr lang="en-US" sz="2600" b="1" dirty="0" smtClean="0">
                <a:latin typeface="Franklin Gothic Book"/>
              </a:rPr>
              <a:t> </a:t>
            </a:r>
            <a:r>
              <a:rPr lang="en-US" sz="2600" b="1" dirty="0" smtClean="0"/>
              <a:t>Texas DPS Plan (Designated Routes &amp; Control Points)</a:t>
            </a:r>
          </a:p>
          <a:p>
            <a:pPr lvl="1">
              <a:buNone/>
              <a:defRPr/>
            </a:pPr>
            <a:r>
              <a:rPr lang="en-US" sz="2600" b="1" dirty="0" smtClean="0">
                <a:solidFill>
                  <a:srgbClr val="C00000"/>
                </a:solidFill>
                <a:latin typeface="Franklin Gothic Book"/>
              </a:rPr>
              <a:t>▫ </a:t>
            </a:r>
            <a:r>
              <a:rPr lang="en-US" sz="2600" b="1" dirty="0" err="1" smtClean="0"/>
              <a:t>TxDOT</a:t>
            </a:r>
            <a:r>
              <a:rPr lang="en-US" sz="2600" b="1" dirty="0" smtClean="0"/>
              <a:t> Signed Evacuation Routes &amp; Responded</a:t>
            </a:r>
          </a:p>
          <a:p>
            <a:pPr eaLnBrk="1" hangingPunct="1">
              <a:defRPr/>
            </a:pPr>
            <a:r>
              <a:rPr lang="en-US" sz="2600" b="1" dirty="0" smtClean="0"/>
              <a:t>Post-Rita</a:t>
            </a:r>
          </a:p>
          <a:p>
            <a:pPr lvl="1">
              <a:buNone/>
              <a:defRPr/>
            </a:pPr>
            <a:r>
              <a:rPr lang="en-US" sz="2600" b="1" dirty="0" smtClean="0">
                <a:solidFill>
                  <a:srgbClr val="920000"/>
                </a:solidFill>
                <a:latin typeface="Franklin Gothic Book"/>
              </a:rPr>
              <a:t>▫ </a:t>
            </a:r>
            <a:r>
              <a:rPr lang="en-US" sz="2600" b="1" dirty="0" smtClean="0"/>
              <a:t>Governor’s Task Force Spurred Changes:</a:t>
            </a:r>
          </a:p>
          <a:p>
            <a:pPr lvl="2" eaLnBrk="1" hangingPunct="1">
              <a:buNone/>
              <a:defRPr/>
            </a:pPr>
            <a:r>
              <a:rPr lang="en-US" sz="2600" b="1" dirty="0" smtClean="0"/>
              <a:t> Command, Control, Communication</a:t>
            </a:r>
          </a:p>
          <a:p>
            <a:pPr lvl="2">
              <a:buNone/>
              <a:defRPr/>
            </a:pPr>
            <a:r>
              <a:rPr lang="en-US" sz="2600" b="1" dirty="0" smtClean="0">
                <a:latin typeface="Franklin Gothic Book"/>
              </a:rPr>
              <a:t>▫ </a:t>
            </a:r>
            <a:r>
              <a:rPr lang="en-US" sz="2600" b="1" dirty="0" smtClean="0"/>
              <a:t>Evacuation of Special Needs</a:t>
            </a:r>
          </a:p>
          <a:p>
            <a:pPr lvl="2">
              <a:buNone/>
              <a:defRPr/>
            </a:pPr>
            <a:r>
              <a:rPr lang="en-US" sz="2600" b="1" dirty="0" smtClean="0">
                <a:latin typeface="Franklin Gothic Book"/>
              </a:rPr>
              <a:t>▫ </a:t>
            </a:r>
            <a:r>
              <a:rPr lang="en-US" sz="2600" b="1" dirty="0" smtClean="0"/>
              <a:t>Fuel Availability</a:t>
            </a:r>
          </a:p>
          <a:p>
            <a:pPr lvl="2">
              <a:buNone/>
              <a:defRPr/>
            </a:pPr>
            <a:r>
              <a:rPr lang="en-US" sz="2600" b="1" dirty="0" smtClean="0">
                <a:latin typeface="Franklin Gothic Book"/>
              </a:rPr>
              <a:t>▫ </a:t>
            </a:r>
            <a:r>
              <a:rPr lang="en-US" sz="2600" b="1" dirty="0" smtClean="0"/>
              <a:t>Flow of Traffic</a:t>
            </a:r>
          </a:p>
          <a:p>
            <a:pPr lvl="2">
              <a:buNone/>
              <a:defRPr/>
            </a:pPr>
            <a:r>
              <a:rPr lang="en-US" sz="2600" b="1" dirty="0" smtClean="0">
                <a:latin typeface="Franklin Gothic Book"/>
              </a:rPr>
              <a:t>▫ </a:t>
            </a:r>
            <a:r>
              <a:rPr lang="en-US" sz="2600" b="1" dirty="0" smtClean="0"/>
              <a:t>Public Awareness</a:t>
            </a:r>
          </a:p>
        </p:txBody>
      </p:sp>
      <p:pic>
        <p:nvPicPr>
          <p:cNvPr id="8196" name="Picture 5" descr="http://tbn1.google.com/images?q=tbn:ftsNABEbmuj5OM:http://www.istockphoto.com/file_thumbview_approve/5824768/2/istockphoto_5824768-hurricane-evacuation-route-road-sign-isolated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3048000"/>
            <a:ext cx="7810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Image hosted by Photobucket.co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4648200"/>
            <a:ext cx="27432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73152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920000"/>
                </a:solidFill>
              </a:rPr>
              <a:t>Transportation Related Improvements Used During Ike</a:t>
            </a:r>
            <a:endParaRPr lang="en-US" sz="3200" dirty="0" smtClean="0">
              <a:solidFill>
                <a:srgbClr val="92000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7696200" cy="3962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/>
              <a:t> Discouraged non-essential trip the day before</a:t>
            </a:r>
          </a:p>
          <a:p>
            <a:pPr>
              <a:buNone/>
              <a:defRPr/>
            </a:pPr>
            <a:r>
              <a:rPr lang="en-US" sz="2400" b="1" dirty="0" smtClean="0"/>
              <a:t>      and during mandatory evacuation</a:t>
            </a:r>
          </a:p>
          <a:p>
            <a:pPr>
              <a:defRPr/>
            </a:pPr>
            <a:r>
              <a:rPr lang="en-US" sz="2400" b="1" dirty="0" smtClean="0"/>
              <a:t>High percentage shelter-in-place</a:t>
            </a:r>
          </a:p>
          <a:p>
            <a:pPr eaLnBrk="1" hangingPunct="1">
              <a:defRPr/>
            </a:pPr>
            <a:r>
              <a:rPr lang="en-US" sz="2400" b="1" dirty="0" smtClean="0"/>
              <a:t>Considerable resources to evacuate 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 smtClean="0"/>
              <a:t>	special needs populations early</a:t>
            </a:r>
          </a:p>
          <a:p>
            <a:pPr lvl="1"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sz="2400" b="1" dirty="0" smtClean="0"/>
              <a:t>Texas Military Forces, C-130 aircraft</a:t>
            </a:r>
          </a:p>
          <a:p>
            <a:pPr lvl="1"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sz="2400" b="1" dirty="0" smtClean="0"/>
              <a:t>900+ buses, 500+ ambulances, </a:t>
            </a:r>
          </a:p>
          <a:p>
            <a:pPr lvl="1" eaLnBrk="1" hangingPunct="1">
              <a:buFontTx/>
              <a:buNone/>
              <a:defRPr/>
            </a:pPr>
            <a:r>
              <a:rPr lang="en-US" sz="2400" b="1" dirty="0" smtClean="0"/>
              <a:t>    100 paramedic buses, 350 accessible vans</a:t>
            </a:r>
          </a:p>
          <a:p>
            <a:pPr lvl="1"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sz="2400" b="1" dirty="0" smtClean="0"/>
              <a:t>Multi-state agency involvement</a:t>
            </a:r>
          </a:p>
          <a:p>
            <a:pPr lvl="1"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sz="2400" b="1" dirty="0" smtClean="0"/>
              <a:t>Activating shelter network</a:t>
            </a:r>
          </a:p>
          <a:p>
            <a:pPr lvl="2" eaLnBrk="1" hangingPunct="1">
              <a:defRPr/>
            </a:pPr>
            <a:r>
              <a:rPr lang="en-US" b="1" dirty="0" smtClean="0"/>
              <a:t>about 80 locations</a:t>
            </a:r>
          </a:p>
        </p:txBody>
      </p:sp>
      <p:pic>
        <p:nvPicPr>
          <p:cNvPr id="9220" name="Picture 5" descr="AMC aircraft, personnel supporting Hurricane Ike evacuations"/>
          <p:cNvPicPr>
            <a:picLocks noChangeAspect="1" noChangeArrowheads="1"/>
          </p:cNvPicPr>
          <p:nvPr/>
        </p:nvPicPr>
        <p:blipFill>
          <a:blip r:embed="rId3">
            <a:lum bright="32000" contrast="34000"/>
          </a:blip>
          <a:srcRect/>
          <a:stretch>
            <a:fillRect/>
          </a:stretch>
        </p:blipFill>
        <p:spPr bwMode="auto">
          <a:xfrm>
            <a:off x="5562600" y="4343400"/>
            <a:ext cx="32385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AMC aircraft, personnel supporting Hurricane Ike evacuation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0" y="838200"/>
            <a:ext cx="1828800" cy="287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800" b="1" dirty="0" smtClean="0">
                <a:solidFill>
                  <a:srgbClr val="920000"/>
                </a:solidFill>
              </a:rPr>
              <a:t>Lessons Learned in 2008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36576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b="1" dirty="0" smtClean="0"/>
              <a:t>Work done since Rita was helpful</a:t>
            </a:r>
          </a:p>
          <a:p>
            <a:pPr lvl="1"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b="1" dirty="0" smtClean="0"/>
              <a:t>ITS deployments gave us eyes outside of Houston</a:t>
            </a:r>
          </a:p>
          <a:p>
            <a:pPr lvl="1"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b="1" dirty="0" smtClean="0"/>
              <a:t>Mutual assistance agreements (especially shelters and movement of special needs)</a:t>
            </a:r>
          </a:p>
          <a:p>
            <a:pPr lvl="1"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b="1" dirty="0" smtClean="0"/>
              <a:t>Zip-zone maps / public information about evacuation zones worked better</a:t>
            </a:r>
          </a:p>
          <a:p>
            <a:pPr lvl="1"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b="1" dirty="0" smtClean="0"/>
              <a:t>Message of “hide from the wind, run from the water” generally heeded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800" b="1" dirty="0" smtClean="0">
                <a:solidFill>
                  <a:srgbClr val="920000"/>
                </a:solidFill>
              </a:rPr>
              <a:t>Voluntary Survey*</a:t>
            </a:r>
            <a:br>
              <a:rPr lang="en-US" sz="3800" b="1" dirty="0" smtClean="0">
                <a:solidFill>
                  <a:srgbClr val="920000"/>
                </a:solidFill>
              </a:rPr>
            </a:br>
            <a:r>
              <a:rPr lang="en-US" sz="3800" b="1" dirty="0" smtClean="0">
                <a:solidFill>
                  <a:srgbClr val="920000"/>
                </a:solidFill>
              </a:rPr>
              <a:t>Hurricanes Rita and Ike</a:t>
            </a:r>
            <a:endParaRPr lang="en-US" sz="3800" b="1" dirty="0">
              <a:solidFill>
                <a:srgbClr val="92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For Ike </a:t>
            </a:r>
          </a:p>
          <a:p>
            <a:pPr lvl="1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sz="2400" b="1" i="1" dirty="0" smtClean="0">
                <a:solidFill>
                  <a:srgbClr val="C00000"/>
                </a:solidFill>
              </a:rPr>
              <a:t>  </a:t>
            </a:r>
            <a:r>
              <a:rPr lang="en-US" b="1" dirty="0" smtClean="0"/>
              <a:t>23% of respondents evacuated, so 77% sheltered in place.</a:t>
            </a:r>
          </a:p>
          <a:p>
            <a:pPr>
              <a:spcBef>
                <a:spcPts val="0"/>
              </a:spcBef>
              <a:buNone/>
            </a:pPr>
            <a:r>
              <a:rPr lang="en-US" sz="2800" b="1" i="1" dirty="0" smtClean="0">
                <a:solidFill>
                  <a:srgbClr val="C00000"/>
                </a:solidFill>
              </a:rPr>
              <a:t>	 </a:t>
            </a:r>
            <a:r>
              <a:rPr lang="en-US" sz="2800" b="1" dirty="0" smtClean="0">
                <a:solidFill>
                  <a:srgbClr val="FF0000"/>
                </a:solidFill>
                <a:latin typeface="Franklin Gothic Book"/>
              </a:rPr>
              <a:t>▫  </a:t>
            </a:r>
            <a:r>
              <a:rPr lang="en-US" sz="2800" b="1" dirty="0" smtClean="0"/>
              <a:t>25% indicated their delay was less than 1 hour;</a:t>
            </a:r>
          </a:p>
          <a:p>
            <a:pPr>
              <a:spcBef>
                <a:spcPts val="0"/>
              </a:spcBef>
              <a:buNone/>
            </a:pPr>
            <a:r>
              <a:rPr lang="en-US" sz="2800" b="1" dirty="0" smtClean="0"/>
              <a:t>         other categories of responses were all fewer than</a:t>
            </a:r>
          </a:p>
          <a:p>
            <a:pPr>
              <a:spcBef>
                <a:spcPts val="0"/>
              </a:spcBef>
              <a:buNone/>
            </a:pPr>
            <a:r>
              <a:rPr lang="en-US" sz="2800" b="1" dirty="0" smtClean="0"/>
              <a:t>          10%.</a:t>
            </a:r>
          </a:p>
          <a:p>
            <a:endParaRPr lang="en-US" sz="28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800" b="1" i="1" dirty="0" smtClean="0">
                <a:solidFill>
                  <a:srgbClr val="C00000"/>
                </a:solidFill>
              </a:rPr>
              <a:t>* </a:t>
            </a:r>
            <a:r>
              <a:rPr lang="en-US" sz="2400" b="1" i="1" dirty="0" smtClean="0"/>
              <a:t>Web based on </a:t>
            </a:r>
            <a:r>
              <a:rPr lang="en-US" sz="2400" b="1" i="1" dirty="0" err="1" smtClean="0"/>
              <a:t>TranStar</a:t>
            </a:r>
            <a:r>
              <a:rPr lang="en-US" sz="2400" b="1" i="1" dirty="0" smtClean="0"/>
              <a:t> Website, Not Statistically Validated; N = 416 to 475 for Ike, depending on the question; 11,960 to 14,664 for Rita.</a:t>
            </a:r>
            <a:endParaRPr lang="en-US" sz="2400" b="1" i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920000"/>
                </a:solidFill>
              </a:rPr>
              <a:t>Voluntary Survey*</a:t>
            </a:r>
            <a:br>
              <a:rPr lang="en-US" b="1" dirty="0" smtClean="0">
                <a:solidFill>
                  <a:srgbClr val="920000"/>
                </a:solidFill>
              </a:rPr>
            </a:br>
            <a:r>
              <a:rPr lang="en-US" b="1" dirty="0" smtClean="0">
                <a:solidFill>
                  <a:srgbClr val="920000"/>
                </a:solidFill>
              </a:rPr>
              <a:t>Hurricanes Rita and Ike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43000" y="2362200"/>
          <a:ext cx="62484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0"/>
                <a:gridCol w="2082800"/>
                <a:gridCol w="20828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Question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Ike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Respondents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                                    6570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mtClean="0"/>
                        <a:t>                                      1788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Experienced No Evacuation Problems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mtClean="0"/>
                        <a:t>                                                                </a:t>
                      </a:r>
                    </a:p>
                    <a:p>
                      <a:pPr algn="r"/>
                      <a:r>
                        <a:rPr lang="en-US" smtClean="0"/>
                        <a:t>                                          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mtClean="0"/>
                        <a:t>                                                               </a:t>
                      </a:r>
                    </a:p>
                    <a:p>
                      <a:pPr algn="r"/>
                      <a:r>
                        <a:rPr lang="en-US" smtClean="0"/>
                        <a:t>                                       54%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Problem with Fuel Availability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mtClean="0"/>
                        <a:t>                                                                                                                                  </a:t>
                      </a:r>
                      <a:r>
                        <a:rPr lang="en-US" baseline="0" smtClean="0"/>
                        <a:t>                                                25%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            </a:t>
                      </a:r>
                    </a:p>
                    <a:p>
                      <a:pPr algn="r"/>
                      <a:r>
                        <a:rPr lang="en-US" dirty="0" smtClean="0"/>
                        <a:t>                                          8%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Problems with Traffic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 smtClean="0"/>
                    </a:p>
                    <a:p>
                      <a:pPr algn="r"/>
                      <a:r>
                        <a:rPr lang="en-US" dirty="0" smtClean="0"/>
                        <a:t>24%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 smtClean="0"/>
                    </a:p>
                    <a:p>
                      <a:pPr algn="r"/>
                      <a:r>
                        <a:rPr lang="en-US" dirty="0" smtClean="0"/>
                        <a:t>34%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b="1" dirty="0" smtClean="0"/>
          </a:p>
          <a:p>
            <a:r>
              <a:rPr lang="en-US" sz="2800" b="1" dirty="0" smtClean="0"/>
              <a:t>Traveler behavior difficult to predict (Peacock et. al.,2007; Murray-</a:t>
            </a:r>
            <a:r>
              <a:rPr lang="en-US" sz="2800" b="1" dirty="0" err="1" smtClean="0"/>
              <a:t>Tuite</a:t>
            </a:r>
            <a:r>
              <a:rPr lang="en-US" sz="2800" b="1" dirty="0" smtClean="0"/>
              <a:t> and </a:t>
            </a:r>
            <a:r>
              <a:rPr lang="en-US" sz="2800" b="1" dirty="0" err="1" smtClean="0"/>
              <a:t>Mahmassani</a:t>
            </a:r>
            <a:r>
              <a:rPr lang="en-US" sz="2800" b="1" dirty="0" smtClean="0"/>
              <a:t>, January 2005)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dirty="0" smtClean="0"/>
              <a:t>Evacuate or Shelter in Place</a:t>
            </a:r>
          </a:p>
          <a:p>
            <a:pPr lvl="1">
              <a:buNone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dirty="0" smtClean="0"/>
              <a:t>Follow the evacuation zones</a:t>
            </a:r>
            <a:endParaRPr lang="en-US" sz="2800" b="1" dirty="0" smtClean="0"/>
          </a:p>
          <a:p>
            <a:r>
              <a:rPr lang="en-US" sz="2800" b="1" dirty="0" smtClean="0"/>
              <a:t>Reality compared to perception about evacuation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457200"/>
            <a:ext cx="62484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b="1" dirty="0" smtClean="0">
                <a:solidFill>
                  <a:srgbClr val="800000"/>
                </a:solidFill>
              </a:rPr>
              <a:t>Hurricane Ike Revisited:</a:t>
            </a:r>
          </a:p>
          <a:p>
            <a:pPr algn="ctr"/>
            <a:r>
              <a:rPr lang="en-US" sz="3800" b="1" dirty="0" smtClean="0">
                <a:solidFill>
                  <a:srgbClr val="800000"/>
                </a:solidFill>
              </a:rPr>
              <a:t>Questions Remaining</a:t>
            </a:r>
          </a:p>
          <a:p>
            <a:pPr algn="ctr"/>
            <a:endParaRPr lang="en-US" sz="3800" b="1" dirty="0" smtClean="0">
              <a:solidFill>
                <a:srgbClr val="800000"/>
              </a:solidFill>
            </a:endParaRPr>
          </a:p>
          <a:p>
            <a:pPr algn="ctr"/>
            <a:endParaRPr lang="en-US" sz="3800" b="1" dirty="0" smtClean="0">
              <a:solidFill>
                <a:srgbClr val="800000"/>
              </a:solidFill>
            </a:endParaRPr>
          </a:p>
          <a:p>
            <a:pPr algn="ctr"/>
            <a:endParaRPr lang="en-US" sz="38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800" b="1" dirty="0" smtClean="0">
                <a:solidFill>
                  <a:srgbClr val="920000"/>
                </a:solidFill>
              </a:rPr>
              <a:t>Shelter in Place or Evacuate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09800"/>
            <a:ext cx="8229600" cy="2667000"/>
          </a:xfrm>
        </p:spPr>
        <p:txBody>
          <a:bodyPr/>
          <a:lstStyle/>
          <a:p>
            <a:pPr marL="519113" indent="-519113" eaLnBrk="1" hangingPunct="1">
              <a:defRPr/>
            </a:pPr>
            <a:endParaRPr lang="en-US" b="1" smtClean="0"/>
          </a:p>
          <a:p>
            <a:pPr marL="519113" indent="-519113" eaLnBrk="1" hangingPunct="1">
              <a:buFont typeface="Wingdings" pitchFamily="2" charset="2"/>
              <a:buNone/>
              <a:defRPr/>
            </a:pPr>
            <a:endParaRPr lang="en-US" b="1" smtClean="0"/>
          </a:p>
        </p:txBody>
      </p:sp>
      <p:sp>
        <p:nvSpPr>
          <p:cNvPr id="30724" name="WordArt 5" descr="Narrow vertical"/>
          <p:cNvSpPr>
            <a:spLocks noChangeArrowheads="1" noChangeShapeType="1" noTextEdit="1"/>
          </p:cNvSpPr>
          <p:nvPr/>
        </p:nvSpPr>
        <p:spPr bwMode="auto">
          <a:xfrm>
            <a:off x="838200" y="2057400"/>
            <a:ext cx="7424738" cy="20716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Decide Ahead and Make Plans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800" b="1" dirty="0" smtClean="0">
                <a:solidFill>
                  <a:srgbClr val="920000"/>
                </a:solidFill>
              </a:rPr>
              <a:t>Shelter in Place or Evacuate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Plan Prior to a Weather Event</a:t>
            </a:r>
          </a:p>
          <a:p>
            <a:pPr eaLnBrk="1" hangingPunct="1">
              <a:defRPr/>
            </a:pPr>
            <a:r>
              <a:rPr lang="en-US" b="1" dirty="0" smtClean="0"/>
              <a:t>If in a Storm or Surge Area, Monitor Closely</a:t>
            </a:r>
          </a:p>
          <a:p>
            <a:pPr eaLnBrk="1" hangingPunct="1">
              <a:defRPr/>
            </a:pPr>
            <a:r>
              <a:rPr lang="en-US" b="1" dirty="0" smtClean="0"/>
              <a:t>Determine the Limits of Your Home</a:t>
            </a:r>
          </a:p>
          <a:p>
            <a:pPr lvl="1"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b="1" dirty="0" smtClean="0"/>
              <a:t>Children</a:t>
            </a:r>
          </a:p>
          <a:p>
            <a:pPr lvl="1"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b="1" dirty="0" smtClean="0"/>
              <a:t>Elderly</a:t>
            </a:r>
          </a:p>
          <a:p>
            <a:pPr lvl="1">
              <a:buNone/>
              <a:defRPr/>
            </a:pPr>
            <a:r>
              <a:rPr lang="en-US" b="1" dirty="0" smtClean="0">
                <a:solidFill>
                  <a:srgbClr val="FF0000"/>
                </a:solidFill>
                <a:latin typeface="Franklin Gothic Book"/>
              </a:rPr>
              <a:t>▫ </a:t>
            </a:r>
            <a:r>
              <a:rPr lang="en-US" b="1" dirty="0" smtClean="0"/>
              <a:t>Special Needs</a:t>
            </a:r>
          </a:p>
          <a:p>
            <a:pPr eaLnBrk="1" hangingPunct="1">
              <a:defRPr/>
            </a:pPr>
            <a:r>
              <a:rPr lang="en-US" b="1" dirty="0" smtClean="0"/>
              <a:t>If evacuating, follow the zonal categories</a:t>
            </a:r>
          </a:p>
          <a:p>
            <a:pPr lvl="1">
              <a:defRPr/>
            </a:pPr>
            <a:endParaRPr lang="en-US" b="1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920000"/>
                </a:solidFill>
              </a:rPr>
              <a:t>References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800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/>
              <a:t>Church, Richard L. and Ryan Sexton (April 2002). </a:t>
            </a:r>
            <a:r>
              <a:rPr lang="en-US" sz="2000" b="1" i="1" dirty="0"/>
              <a:t>Modeling Small Area Evacuation:  Can Existing Transportation Infrastructure Impede Public Safety?</a:t>
            </a:r>
            <a:r>
              <a:rPr lang="en-US" sz="2000" b="1" dirty="0"/>
              <a:t> California Department of Transportation, </a:t>
            </a:r>
            <a:r>
              <a:rPr lang="en-US" sz="2000" b="1" dirty="0" err="1"/>
              <a:t>Testbed</a:t>
            </a:r>
            <a:r>
              <a:rPr lang="en-US" sz="2000" b="1" dirty="0"/>
              <a:t> Center for Interoperability, Task Order 3021.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/>
              <a:t>FEMA Appendix F:   Hurricane Evacuation Models and Tools  (web address?)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/>
              <a:t>IEM, Inc. Products and Services Planning. Transportation/Evacuation Analysis </a:t>
            </a:r>
            <a:r>
              <a:rPr lang="en-US" sz="2000" b="1" dirty="0">
                <a:hlinkClick r:id="rId2"/>
              </a:rPr>
              <a:t>www.ieminc.com/Products_andServices/transportation_evacuation%20modeling.htm</a:t>
            </a:r>
            <a:r>
              <a:rPr lang="en-US" sz="2000" b="1" dirty="0"/>
              <a:t> (retrieved 7/10/07)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/>
              <a:t>Murray-</a:t>
            </a:r>
            <a:r>
              <a:rPr lang="en-US" sz="2000" b="1" dirty="0" err="1"/>
              <a:t>Tuite</a:t>
            </a:r>
            <a:r>
              <a:rPr lang="en-US" sz="2000" b="1" dirty="0"/>
              <a:t> and Hani </a:t>
            </a:r>
            <a:r>
              <a:rPr lang="en-US" sz="2000" b="1" dirty="0" err="1"/>
              <a:t>Mahmassani</a:t>
            </a:r>
            <a:r>
              <a:rPr lang="en-US" sz="2000" b="1" dirty="0"/>
              <a:t> (January 2005).  </a:t>
            </a:r>
            <a:r>
              <a:rPr lang="en-US" sz="2000" b="1" i="1" dirty="0"/>
              <a:t>Identification of Vulnerable Transportation Infrastructure and Household Decision Making Under Emergency Evacuation Conditions.</a:t>
            </a:r>
            <a:r>
              <a:rPr lang="en-US" sz="2000" b="1" dirty="0"/>
              <a:t>  Southwest Region University Transportation Center. 167528-1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/>
              <a:t>Peacock, Walter et. al., (January 18, 2007) Draft:  </a:t>
            </a:r>
            <a:r>
              <a:rPr lang="en-US" sz="2000" b="1" dirty="0" smtClean="0"/>
              <a:t>Hurricane </a:t>
            </a:r>
            <a:r>
              <a:rPr lang="en-US" sz="2000" b="1" dirty="0"/>
              <a:t>Rita Behavioral Survey Final Report.  Hazard Reduction and Recovery Center, Texas A &amp; M University.  Texas Department </a:t>
            </a:r>
            <a:r>
              <a:rPr lang="en-US" sz="2000" b="1"/>
              <a:t>of </a:t>
            </a:r>
            <a:r>
              <a:rPr lang="en-US" sz="2000" b="1" smtClean="0"/>
              <a:t>Transportation</a:t>
            </a:r>
            <a:r>
              <a:rPr lang="en-US" sz="2000" b="1" dirty="0"/>
              <a:t>.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b="1" dirty="0" err="1"/>
              <a:t>Radwan</a:t>
            </a:r>
            <a:r>
              <a:rPr lang="en-US" sz="2000" b="1" dirty="0"/>
              <a:t>, </a:t>
            </a:r>
            <a:r>
              <a:rPr lang="en-US" sz="2000" b="1" dirty="0" err="1"/>
              <a:t>Essam</a:t>
            </a:r>
            <a:r>
              <a:rPr lang="en-US" sz="2000" b="1" dirty="0"/>
              <a:t> et. al., (April 2005).  </a:t>
            </a:r>
            <a:r>
              <a:rPr lang="en-US" sz="2000" b="1" i="1" dirty="0"/>
              <a:t>Framework for Modeling Emergency Evacuation</a:t>
            </a:r>
            <a:r>
              <a:rPr lang="en-US" sz="1600" b="1" i="1" dirty="0"/>
              <a:t>. Center for Advanced Transportation Systems Simulation.</a:t>
            </a:r>
            <a:r>
              <a:rPr lang="en-US" sz="1600" dirty="0"/>
              <a:t> Contract BD548, RPWO #5.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>
                <a:solidFill>
                  <a:srgbClr val="920000"/>
                </a:solidFill>
              </a:rPr>
              <a:t>Considerations for Elected Officials During </a:t>
            </a:r>
            <a:br>
              <a:rPr lang="en-US" sz="4000" b="1" dirty="0" smtClean="0">
                <a:solidFill>
                  <a:srgbClr val="920000"/>
                </a:solidFill>
              </a:rPr>
            </a:br>
            <a:r>
              <a:rPr lang="en-US" sz="4000" b="1" dirty="0" smtClean="0">
                <a:solidFill>
                  <a:srgbClr val="920000"/>
                </a:solidFill>
              </a:rPr>
              <a:t>a Hurricane Threat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8229600" cy="3840163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dirty="0" smtClean="0">
                <a:solidFill>
                  <a:srgbClr val="0070C0"/>
                </a:solidFill>
              </a:rPr>
              <a:t>Command, Control and Communication</a:t>
            </a:r>
          </a:p>
          <a:p>
            <a:pPr eaLnBrk="1" hangingPunct="1">
              <a:defRPr/>
            </a:pPr>
            <a:r>
              <a:rPr lang="en-US" b="1" dirty="0" smtClean="0"/>
              <a:t>Evacuation of People with Special Needs</a:t>
            </a:r>
          </a:p>
          <a:p>
            <a:pPr eaLnBrk="1" hangingPunct="1">
              <a:defRPr/>
            </a:pPr>
            <a:r>
              <a:rPr lang="en-US" b="1" dirty="0" smtClean="0"/>
              <a:t>Fuel Availability</a:t>
            </a:r>
          </a:p>
          <a:p>
            <a:pPr eaLnBrk="1" hangingPunct="1">
              <a:defRPr/>
            </a:pPr>
            <a:r>
              <a:rPr lang="en-US" b="1" dirty="0" smtClean="0"/>
              <a:t>Flow of Traffic</a:t>
            </a:r>
          </a:p>
          <a:p>
            <a:pPr eaLnBrk="1" hangingPunct="1">
              <a:defRPr/>
            </a:pPr>
            <a:r>
              <a:rPr lang="en-US" b="1" dirty="0" smtClean="0"/>
              <a:t>Public Awareness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920000"/>
                </a:solidFill>
              </a:rPr>
              <a:t>Command, Control, Communication</a:t>
            </a:r>
          </a:p>
        </p:txBody>
      </p:sp>
      <p:pic>
        <p:nvPicPr>
          <p:cNvPr id="13315" name="Picture 7" descr="Houston Tran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895600"/>
            <a:ext cx="83439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920000"/>
                </a:solidFill>
              </a:rPr>
              <a:t>Messages From Elected Officials</a:t>
            </a:r>
            <a:endParaRPr lang="en-US" sz="3600" b="1" dirty="0">
              <a:solidFill>
                <a:srgbClr val="920000"/>
              </a:solidFill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US" b="1" dirty="0" smtClean="0"/>
              <a:t>●  Best Way to Avoid Evacuation Congestion is to Follow the Zonal Plan</a:t>
            </a:r>
          </a:p>
          <a:p>
            <a:pPr>
              <a:buFont typeface="Wingdings 2" pitchFamily="18" charset="2"/>
              <a:buNone/>
              <a:defRPr/>
            </a:pPr>
            <a:endParaRPr lang="en-US" b="1" i="1" dirty="0" smtClean="0"/>
          </a:p>
          <a:p>
            <a:pPr>
              <a:buFont typeface="Wingdings 2" pitchFamily="18" charset="2"/>
              <a:buNone/>
              <a:defRPr/>
            </a:pPr>
            <a:r>
              <a:rPr lang="en-US" b="1" i="1" dirty="0" smtClean="0"/>
              <a:t>● </a:t>
            </a:r>
            <a:r>
              <a:rPr lang="en-US" b="1" dirty="0" smtClean="0"/>
              <a:t>Monitor and Coordinate Messages to Ensure Simultaneous  Information to Constituents</a:t>
            </a:r>
            <a:endParaRPr lang="en-US" dirty="0" smtClean="0"/>
          </a:p>
          <a:p>
            <a:pPr>
              <a:buFont typeface="Wingdings 2" pitchFamily="18" charset="2"/>
              <a:buNone/>
              <a:defRPr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09600" y="4724400"/>
            <a:ext cx="81149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00B050"/>
                </a:solidFill>
              </a:rPr>
              <a:t>Non-essential </a:t>
            </a:r>
            <a:r>
              <a:rPr lang="en-US" sz="2800" b="1" i="1" dirty="0" err="1" smtClean="0">
                <a:solidFill>
                  <a:srgbClr val="00B050"/>
                </a:solidFill>
              </a:rPr>
              <a:t>tripmaking</a:t>
            </a:r>
            <a:r>
              <a:rPr lang="en-US" sz="2800" b="1" i="1" dirty="0" smtClean="0">
                <a:solidFill>
                  <a:srgbClr val="00B050"/>
                </a:solidFill>
              </a:rPr>
              <a:t> was discouraged beginning </a:t>
            </a:r>
          </a:p>
          <a:p>
            <a:pPr algn="ctr"/>
            <a:r>
              <a:rPr lang="en-US" sz="2800" b="1" i="1" dirty="0" smtClean="0">
                <a:solidFill>
                  <a:srgbClr val="00B050"/>
                </a:solidFill>
              </a:rPr>
              <a:t>noon on September 11</a:t>
            </a:r>
            <a:endParaRPr lang="en-US" sz="28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b="1">
                <a:solidFill>
                  <a:srgbClr val="800000"/>
                </a:solidFill>
              </a:rPr>
              <a:t>Areas of Emphasis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81000" y="1501775"/>
            <a:ext cx="876300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endParaRPr lang="en-US" sz="3200" b="1" dirty="0"/>
          </a:p>
          <a:p>
            <a:pPr>
              <a:tabLst>
                <a:tab pos="457200" algn="l"/>
              </a:tabLst>
            </a:pPr>
            <a:r>
              <a:rPr lang="en-US" sz="3200" b="1" dirty="0"/>
              <a:t>•  Identify </a:t>
            </a:r>
            <a:r>
              <a:rPr lang="en-US" sz="3200" b="1" dirty="0" smtClean="0"/>
              <a:t>bottlenecks</a:t>
            </a:r>
            <a:endParaRPr lang="en-US" sz="3200" b="1" dirty="0"/>
          </a:p>
          <a:p>
            <a:pPr>
              <a:tabLst>
                <a:tab pos="457200" algn="l"/>
              </a:tabLst>
            </a:pPr>
            <a:r>
              <a:rPr lang="en-US" sz="3200" b="1" dirty="0"/>
              <a:t/>
            </a:r>
            <a:br>
              <a:rPr lang="en-US" sz="3200" b="1" dirty="0"/>
            </a:br>
            <a:r>
              <a:rPr lang="en-US" sz="3200" b="1" dirty="0"/>
              <a:t>•  Assess effectiveness of alternative traffic</a:t>
            </a:r>
          </a:p>
          <a:p>
            <a:pPr>
              <a:tabLst>
                <a:tab pos="457200" algn="l"/>
              </a:tabLst>
            </a:pPr>
            <a:r>
              <a:rPr lang="en-US" sz="3200" b="1" dirty="0"/>
              <a:t>   control </a:t>
            </a:r>
            <a:r>
              <a:rPr lang="en-US" sz="3200" b="1" dirty="0" smtClean="0"/>
              <a:t>strategies</a:t>
            </a:r>
            <a:endParaRPr lang="en-US" sz="3200" b="1" dirty="0"/>
          </a:p>
          <a:p>
            <a:pPr>
              <a:tabLst>
                <a:tab pos="457200" algn="l"/>
              </a:tabLst>
            </a:pPr>
            <a:r>
              <a:rPr lang="en-US" sz="3200" b="1" dirty="0"/>
              <a:t/>
            </a:r>
            <a:br>
              <a:rPr lang="en-US" sz="3200" b="1" dirty="0"/>
            </a:br>
            <a:r>
              <a:rPr lang="en-US" sz="3200" b="1" dirty="0"/>
              <a:t>•  Assess the effectiveness of  different   </a:t>
            </a:r>
          </a:p>
          <a:p>
            <a:pPr>
              <a:tabLst>
                <a:tab pos="457200" algn="l"/>
              </a:tabLst>
            </a:pPr>
            <a:r>
              <a:rPr lang="en-US" sz="3200" b="1" dirty="0"/>
              <a:t>   evacuation </a:t>
            </a:r>
            <a:r>
              <a:rPr lang="en-US" sz="3200" b="1" dirty="0" smtClean="0"/>
              <a:t>strategies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C00000"/>
                </a:solidFill>
              </a:rPr>
              <a:t/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920000"/>
                </a:solidFill>
              </a:rPr>
              <a:t>Considerations for Elected Officials During </a:t>
            </a:r>
            <a:br>
              <a:rPr lang="en-US" sz="4000" b="1" dirty="0" smtClean="0">
                <a:solidFill>
                  <a:srgbClr val="920000"/>
                </a:solidFill>
              </a:rPr>
            </a:br>
            <a:r>
              <a:rPr lang="en-US" sz="4000" b="1" dirty="0" smtClean="0">
                <a:solidFill>
                  <a:srgbClr val="920000"/>
                </a:solidFill>
              </a:rPr>
              <a:t>a Hurricane Threat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8229600" cy="3840163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Command, Control and Communication</a:t>
            </a:r>
          </a:p>
          <a:p>
            <a:pPr eaLnBrk="1" hangingPunct="1">
              <a:defRPr/>
            </a:pPr>
            <a:r>
              <a:rPr lang="en-US" b="1" i="1" dirty="0" smtClean="0">
                <a:solidFill>
                  <a:srgbClr val="0070C0"/>
                </a:solidFill>
              </a:rPr>
              <a:t>Evacuation of People with Special Needs</a:t>
            </a:r>
          </a:p>
          <a:p>
            <a:pPr eaLnBrk="1" hangingPunct="1">
              <a:defRPr/>
            </a:pPr>
            <a:r>
              <a:rPr lang="en-US" b="1" dirty="0" smtClean="0"/>
              <a:t>Fuel Availability</a:t>
            </a:r>
          </a:p>
          <a:p>
            <a:pPr eaLnBrk="1" hangingPunct="1">
              <a:defRPr/>
            </a:pPr>
            <a:r>
              <a:rPr lang="en-US" b="1" dirty="0" smtClean="0"/>
              <a:t>Flow of Traffic</a:t>
            </a:r>
          </a:p>
          <a:p>
            <a:pPr eaLnBrk="1" hangingPunct="1">
              <a:defRPr/>
            </a:pPr>
            <a:r>
              <a:rPr lang="en-US" b="1" dirty="0" smtClean="0"/>
              <a:t>Public Awareness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urricane-bann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0"/>
            <a:ext cx="89820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hurricane-bann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820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8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106613"/>
            <a:ext cx="77724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urricane-bann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0"/>
            <a:ext cx="89820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hurricane-bann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820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828800"/>
            <a:ext cx="6248400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938</Words>
  <Application>Microsoft Office PowerPoint</Application>
  <PresentationFormat>On-screen Show (4:3)</PresentationFormat>
  <Paragraphs>200</Paragraphs>
  <Slides>27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Chart</vt:lpstr>
      <vt:lpstr>Slide 1</vt:lpstr>
      <vt:lpstr>Planning for Hurricane Events in Southeast Texas</vt:lpstr>
      <vt:lpstr> Considerations for Elected Officials During  a Hurricane Threat</vt:lpstr>
      <vt:lpstr>Command, Control, Communication</vt:lpstr>
      <vt:lpstr>Messages From Elected Officials</vt:lpstr>
      <vt:lpstr>Areas of Emphasis</vt:lpstr>
      <vt:lpstr> Considerations for Elected Officials During  a Hurricane Threat</vt:lpstr>
      <vt:lpstr>Slide 8</vt:lpstr>
      <vt:lpstr>Slide 9</vt:lpstr>
      <vt:lpstr> Considerations for Elected Officials During  a Hurricane Threat</vt:lpstr>
      <vt:lpstr>Fuel Availability </vt:lpstr>
      <vt:lpstr> Considerations for Elected Officials During  a Hurricane Threat</vt:lpstr>
      <vt:lpstr>Slide 13</vt:lpstr>
      <vt:lpstr>From Literature </vt:lpstr>
      <vt:lpstr>If you evacuated, when did you leave? (422 responses)</vt:lpstr>
      <vt:lpstr>Traffic Volumes Rita and Ike</vt:lpstr>
      <vt:lpstr>Contra-Flow Plan</vt:lpstr>
      <vt:lpstr> Considerations for Elected Officials During  a Hurricane Threat</vt:lpstr>
      <vt:lpstr>              Public Awareness </vt:lpstr>
      <vt:lpstr>Transportation Related Improvements Used During Ike</vt:lpstr>
      <vt:lpstr>Lessons Learned in 2008</vt:lpstr>
      <vt:lpstr>Voluntary Survey* Hurricanes Rita and Ike</vt:lpstr>
      <vt:lpstr>Voluntary Survey* Hurricanes Rita and Ike</vt:lpstr>
      <vt:lpstr>Slide 24</vt:lpstr>
      <vt:lpstr>Shelter in Place or Evacuate </vt:lpstr>
      <vt:lpstr>Shelter in Place or Evacuate</vt:lpstr>
      <vt:lpstr>References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LEWIS_CA</cp:lastModifiedBy>
  <cp:revision>31</cp:revision>
  <dcterms:created xsi:type="dcterms:W3CDTF">2006-08-16T00:00:00Z</dcterms:created>
  <dcterms:modified xsi:type="dcterms:W3CDTF">2009-09-14T15:43:35Z</dcterms:modified>
</cp:coreProperties>
</file>